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0" r:id="rId4"/>
    <p:sldId id="307" r:id="rId5"/>
    <p:sldId id="308" r:id="rId6"/>
    <p:sldId id="310" r:id="rId7"/>
    <p:sldId id="315" r:id="rId8"/>
    <p:sldId id="301" r:id="rId9"/>
    <p:sldId id="311" r:id="rId10"/>
    <p:sldId id="312" r:id="rId11"/>
    <p:sldId id="302" r:id="rId12"/>
    <p:sldId id="317" r:id="rId13"/>
    <p:sldId id="318" r:id="rId14"/>
    <p:sldId id="319" r:id="rId15"/>
    <p:sldId id="320" r:id="rId16"/>
    <p:sldId id="305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02"/>
      </p:cViewPr>
      <p:guideLst>
        <p:guide orient="horz" pos="202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545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46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464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46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88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55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94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5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5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619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502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74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148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525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98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961125E-AFB0-448E-8E52-96A4D9A915ED}"/>
              </a:ext>
            </a:extLst>
          </p:cNvPr>
          <p:cNvGrpSpPr/>
          <p:nvPr userDrawn="1"/>
        </p:nvGrpSpPr>
        <p:grpSpPr>
          <a:xfrm>
            <a:off x="-39688" y="7937"/>
            <a:ext cx="12296776" cy="6842126"/>
            <a:chOff x="-39688" y="7937"/>
            <a:chExt cx="12296776" cy="6842126"/>
          </a:xfrm>
        </p:grpSpPr>
        <p:pic>
          <p:nvPicPr>
            <p:cNvPr id="8" name="图片 6">
              <a:extLst>
                <a:ext uri="{FF2B5EF4-FFF2-40B4-BE49-F238E27FC236}">
                  <a16:creationId xmlns:a16="http://schemas.microsoft.com/office/drawing/2014/main" xmlns="" id="{9B8FD680-4C40-4157-A45A-DCEDE39A8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688" y="7938"/>
              <a:ext cx="12296776" cy="684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4A78DFD4-91BA-4B16-9F14-4C644A04B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937"/>
              <a:ext cx="3071664" cy="82877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10" name="图片 9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1" name="图片 10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wmf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0.wmf"/><Relationship Id="rId5" Type="http://schemas.openxmlformats.org/officeDocument/2006/relationships/image" Target="../media/image12.jpeg"/><Relationship Id="rId15" Type="http://schemas.openxmlformats.org/officeDocument/2006/relationships/oleObject" Target="../embeddings/oleObject6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1.jpeg"/><Relationship Id="rId9" Type="http://schemas.openxmlformats.org/officeDocument/2006/relationships/image" Target="../media/image9.wmf"/><Relationship Id="rId1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12.jpeg"/><Relationship Id="rId10" Type="http://schemas.openxmlformats.org/officeDocument/2006/relationships/image" Target="../media/image13.jpeg"/><Relationship Id="rId4" Type="http://schemas.openxmlformats.org/officeDocument/2006/relationships/image" Target="../media/image11.jpeg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-169255" y="2248996"/>
            <a:ext cx="123612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平行线的概念及平行公理</a:t>
            </a:r>
            <a:endParaRPr lang="zh-CN" altLang="en-US" sz="6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xmlns="" id="{CB21529F-EEDF-49C9-9A95-D89C622B18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15680" y="4981079"/>
            <a:ext cx="518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Line 10">
            <a:extLst>
              <a:ext uri="{FF2B5EF4-FFF2-40B4-BE49-F238E27FC236}">
                <a16:creationId xmlns:a16="http://schemas.microsoft.com/office/drawing/2014/main" xmlns="" id="{4317BC54-9319-4B27-A2DA-562D9E81633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430" y="3979367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xmlns="" id="{677C19BF-9865-4D5E-9DEC-10170D04D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430" y="3103067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17" name="Group 49">
            <a:extLst>
              <a:ext uri="{FF2B5EF4-FFF2-40B4-BE49-F238E27FC236}">
                <a16:creationId xmlns:a16="http://schemas.microsoft.com/office/drawing/2014/main" xmlns="" id="{537F4AEF-130A-4B0F-916F-4C4535B1950C}"/>
              </a:ext>
            </a:extLst>
          </p:cNvPr>
          <p:cNvGrpSpPr>
            <a:grpSpLocks/>
          </p:cNvGrpSpPr>
          <p:nvPr/>
        </p:nvGrpSpPr>
        <p:grpSpPr bwMode="auto">
          <a:xfrm>
            <a:off x="5336580" y="3436442"/>
            <a:ext cx="936625" cy="579437"/>
            <a:chOff x="2200" y="2024"/>
            <a:chExt cx="590" cy="365"/>
          </a:xfrm>
        </p:grpSpPr>
        <p:sp>
          <p:nvSpPr>
            <p:cNvPr id="18" name="Oval 9">
              <a:extLst>
                <a:ext uri="{FF2B5EF4-FFF2-40B4-BE49-F238E27FC236}">
                  <a16:creationId xmlns:a16="http://schemas.microsoft.com/office/drawing/2014/main" xmlns="" id="{5535EC3F-CB4F-466E-9A3D-30EE9B436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341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xmlns="" id="{114F00DD-A431-4579-BFE8-A2681D43D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0" y="2024"/>
              <a:ext cx="5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B</a:t>
              </a:r>
            </a:p>
          </p:txBody>
        </p:sp>
      </p:grpSp>
      <p:grpSp>
        <p:nvGrpSpPr>
          <p:cNvPr id="20" name="Group 50">
            <a:extLst>
              <a:ext uri="{FF2B5EF4-FFF2-40B4-BE49-F238E27FC236}">
                <a16:creationId xmlns:a16="http://schemas.microsoft.com/office/drawing/2014/main" xmlns="" id="{FE9A5BBC-BBA1-49E1-A14F-CDDC2249FE66}"/>
              </a:ext>
            </a:extLst>
          </p:cNvPr>
          <p:cNvGrpSpPr>
            <a:grpSpLocks/>
          </p:cNvGrpSpPr>
          <p:nvPr/>
        </p:nvGrpSpPr>
        <p:grpSpPr bwMode="auto">
          <a:xfrm>
            <a:off x="7135218" y="2564904"/>
            <a:ext cx="936625" cy="571500"/>
            <a:chOff x="3333" y="1496"/>
            <a:chExt cx="590" cy="360"/>
          </a:xfrm>
        </p:grpSpPr>
        <p:sp>
          <p:nvSpPr>
            <p:cNvPr id="21" name="Oval 23">
              <a:extLst>
                <a:ext uri="{FF2B5EF4-FFF2-40B4-BE49-F238E27FC236}">
                  <a16:creationId xmlns:a16="http://schemas.microsoft.com/office/drawing/2014/main" xmlns="" id="{64D51975-99AA-416E-A31E-648A4CF9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8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" name="Text Box 24">
              <a:extLst>
                <a:ext uri="{FF2B5EF4-FFF2-40B4-BE49-F238E27FC236}">
                  <a16:creationId xmlns:a16="http://schemas.microsoft.com/office/drawing/2014/main" xmlns="" id="{A3C66E63-FCA9-4D2E-BC82-719A4DEDB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3" y="1496"/>
              <a:ext cx="5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C</a:t>
              </a:r>
            </a:p>
          </p:txBody>
        </p:sp>
      </p:grpSp>
      <p:sp>
        <p:nvSpPr>
          <p:cNvPr id="23" name="Rectangle 47">
            <a:extLst>
              <a:ext uri="{FF2B5EF4-FFF2-40B4-BE49-F238E27FC236}">
                <a16:creationId xmlns:a16="http://schemas.microsoft.com/office/drawing/2014/main" xmlns="" id="{3B9C9137-DBDD-41ED-BA13-46FD31351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0768" y="4571504"/>
            <a:ext cx="43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000" i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24" name="Text Box 48">
            <a:extLst>
              <a:ext uri="{FF2B5EF4-FFF2-40B4-BE49-F238E27FC236}">
                <a16:creationId xmlns:a16="http://schemas.microsoft.com/office/drawing/2014/main" xmlns="" id="{3A8FF3B7-74BB-4641-A09F-46DAF89AF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441" y="5305084"/>
            <a:ext cx="118324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平行公理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：经过直线</a:t>
            </a:r>
            <a:r>
              <a:rPr lang="zh-CN" altLang="en-US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外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一点，</a:t>
            </a:r>
            <a:r>
              <a:rPr lang="zh-CN" altLang="en-US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有且只有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一条直线与这条直线平行。</a:t>
            </a:r>
            <a:endParaRPr lang="en-US" altLang="zh-CN" sz="32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Text Box 57">
            <a:extLst>
              <a:ext uri="{FF2B5EF4-FFF2-40B4-BE49-F238E27FC236}">
                <a16:creationId xmlns:a16="http://schemas.microsoft.com/office/drawing/2014/main" xmlns="" id="{12C25536-A1FD-4CF6-A3D9-FF8FB6175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22" y="968141"/>
            <a:ext cx="11937032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已知直线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a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和直线 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a 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外的点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B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，过点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B 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画直线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a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的平行线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,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能画几条？</a:t>
            </a:r>
          </a:p>
        </p:txBody>
      </p:sp>
      <p:sp>
        <p:nvSpPr>
          <p:cNvPr id="33" name="Text Box 57">
            <a:extLst>
              <a:ext uri="{FF2B5EF4-FFF2-40B4-BE49-F238E27FC236}">
                <a16:creationId xmlns:a16="http://schemas.microsoft.com/office/drawing/2014/main" xmlns="" id="{A3194F35-9CAC-4A4F-8339-2FBFDC093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22" y="1634464"/>
            <a:ext cx="6521642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过点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C 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画直线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a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的平行线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,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能画几条？</a:t>
            </a:r>
          </a:p>
        </p:txBody>
      </p:sp>
    </p:spTree>
    <p:extLst>
      <p:ext uri="{BB962C8B-B14F-4D97-AF65-F5344CB8AC3E}">
        <p14:creationId xmlns:p14="http://schemas.microsoft.com/office/powerpoint/2010/main" val="28252684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xmlns="" id="{86CF1ED7-76FA-40A0-AA72-AE248D61B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4" y="906838"/>
            <a:ext cx="1130525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1.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下列说法正确的是（    ）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A.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同一平面内，两条直线的位置关系只有相交、平行两种。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B.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同一平面内，不相交的两条线段互相平行。</a:t>
            </a:r>
            <a:endParaRPr lang="en-US" altLang="zh-CN" sz="32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C.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不相交的两条直线是平行线。</a:t>
            </a:r>
            <a:endParaRPr lang="en-US" altLang="zh-CN" sz="32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D.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同一平面内，不相交的两条射线互相平行。</a:t>
            </a:r>
            <a:endParaRPr lang="en-US" altLang="zh-CN" sz="32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32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2.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在同一平面内，三条直线的交点个数可能是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___________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。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CC9420D-DF4B-4A02-BB24-424693808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7991" y="1052737"/>
            <a:ext cx="7358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xmlns="" id="{1D9F4C98-ED40-4E84-9974-33107B4C7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0256" y="5436513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0</a:t>
            </a:r>
            <a:r>
              <a:rPr lang="zh-CN" altLang="en-US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840494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矩形 6"/>
          <p:cNvSpPr/>
          <p:nvPr/>
        </p:nvSpPr>
        <p:spPr>
          <a:xfrm>
            <a:off x="335360" y="4437112"/>
            <a:ext cx="9954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在同一个平面内，四条直线的交点个数不能是（　）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A.2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    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B.3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    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C.4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    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D.5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个</a:t>
            </a:r>
          </a:p>
        </p:txBody>
      </p:sp>
      <p:sp>
        <p:nvSpPr>
          <p:cNvPr id="11" name="矩形 10"/>
          <p:cNvSpPr/>
          <p:nvPr/>
        </p:nvSpPr>
        <p:spPr>
          <a:xfrm>
            <a:off x="290130" y="906838"/>
            <a:ext cx="112332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下列语句中正确的是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     )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两条不相交的直线叫做平行线。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一条直线的平行线只有一条。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在同一平面内的两条线段，若它们不相交，则一定互相平行。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在同一平面内，两条不相交的直线叫做平行线。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xmlns="" id="{FCC9420D-DF4B-4A02-BB24-424693808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768" y="1034400"/>
            <a:ext cx="7358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CC9420D-DF4B-4A02-BB24-424693808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9556" y="4547620"/>
            <a:ext cx="7358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ea typeface="微软雅黑" panose="020B0503020204020204" pitchFamily="34" charset="-122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0191934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xmlns="" id="{6CECF0E1-0CCA-4C68-9E3D-31724322E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38" y="1025525"/>
            <a:ext cx="8535987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下列说法正确的是（　　　）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Ａ、一条直线的平行线有且只有一条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Ｂ、经过一点有且只有一条直线与已知直线平行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Ｃ、经过一点有两条直线与某一直线平行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Ｄ、过直线外一点有且只有一条直线与已知直线平行</a:t>
            </a:r>
          </a:p>
          <a:p>
            <a:pPr>
              <a:spcBef>
                <a:spcPct val="50000"/>
              </a:spcBef>
            </a:pP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xmlns="" id="{1EEDA9CB-2C25-4730-8EB0-3E6C6540D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2731" y="955399"/>
            <a:ext cx="863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Ｄ</a:t>
            </a:r>
          </a:p>
        </p:txBody>
      </p:sp>
    </p:spTree>
    <p:extLst>
      <p:ext uri="{BB962C8B-B14F-4D97-AF65-F5344CB8AC3E}">
        <p14:creationId xmlns:p14="http://schemas.microsoft.com/office/powerpoint/2010/main" val="3114353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28BE29AD-6AB6-4D19-A6C0-7E6243C34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775" y="838200"/>
            <a:ext cx="10489753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完成下列推理，并在括号内注明理由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）如图，因为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// 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// 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（已知），所以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三点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    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；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                                                                                         ）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xmlns="" id="{50CD6C6A-57DF-4CFD-8AF8-65EC03C348B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5838" y="4441681"/>
            <a:ext cx="2209800" cy="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xmlns="" id="{F08B84C6-64D8-4A25-9A82-8FB7E2208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5838" y="5357669"/>
            <a:ext cx="2209800" cy="0"/>
          </a:xfrm>
          <a:prstGeom prst="line">
            <a:avLst/>
          </a:prstGeom>
          <a:noFill/>
          <a:ln w="19050" cap="sq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xmlns="" id="{B37722AD-ABE4-493A-9866-6AB58A1A2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950" y="3920981"/>
            <a:ext cx="373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dirty="0">
                <a:latin typeface="Times New Roman" panose="02020603050405020304" pitchFamily="18" charset="0"/>
                <a:ea typeface="黑体" panose="02010609060101010101" pitchFamily="49" charset="-122"/>
              </a:rPr>
              <a:t>·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xmlns="" id="{0B8C54ED-4B5B-4046-B23F-C6E7EB899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6038" y="3949556"/>
            <a:ext cx="37306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>
                <a:latin typeface="Times New Roman" panose="02020603050405020304" pitchFamily="18" charset="0"/>
                <a:ea typeface="黑体" panose="02010609060101010101" pitchFamily="49" charset="-122"/>
              </a:rPr>
              <a:t>·</a:t>
            </a: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xmlns="" id="{DD29CD0B-5720-44C9-8297-0C54B048D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4038" y="3927331"/>
            <a:ext cx="373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>
                <a:latin typeface="Times New Roman" panose="02020603050405020304" pitchFamily="18" charset="0"/>
                <a:ea typeface="黑体" panose="02010609060101010101" pitchFamily="49" charset="-122"/>
              </a:rPr>
              <a:t>·</a:t>
            </a:r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xmlns="" id="{9F7CB983-8150-4802-971D-4F6789518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9988" y="3954319"/>
            <a:ext cx="369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xmlns="" id="{3B6AB49C-EDAC-4472-B646-729B5AD1D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950" y="5348144"/>
            <a:ext cx="396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15" name="Text Box 13">
            <a:extLst>
              <a:ext uri="{FF2B5EF4-FFF2-40B4-BE49-F238E27FC236}">
                <a16:creationId xmlns:a16="http://schemas.microsoft.com/office/drawing/2014/main" xmlns="" id="{A947C9A8-95B5-45A6-8DD1-B1AE485B4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3638" y="5352906"/>
            <a:ext cx="369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xmlns="" id="{0A4E5A38-3CCF-4CD0-911B-2F61C4F95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3952731"/>
            <a:ext cx="369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8" name="Text Box 15">
            <a:extLst>
              <a:ext uri="{FF2B5EF4-FFF2-40B4-BE49-F238E27FC236}">
                <a16:creationId xmlns:a16="http://schemas.microsoft.com/office/drawing/2014/main" xmlns="" id="{BFF89CED-22EE-400D-AFAF-5C16C984A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9525" y="3978131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xmlns="" id="{9A178DA7-EF8B-42C0-9B30-7968CE309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3538" y="5421169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en-US" altLang="zh-CN" sz="2400" i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0" name="Text Box 28">
            <a:extLst>
              <a:ext uri="{FF2B5EF4-FFF2-40B4-BE49-F238E27FC236}">
                <a16:creationId xmlns:a16="http://schemas.microsoft.com/office/drawing/2014/main" xmlns="" id="{2C9617ED-A5AC-4673-9E6F-00581EA7F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955" y="2180099"/>
            <a:ext cx="23161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在同一直线上</a:t>
            </a:r>
          </a:p>
        </p:txBody>
      </p:sp>
      <p:sp>
        <p:nvSpPr>
          <p:cNvPr id="21" name="Text Box 29">
            <a:extLst>
              <a:ext uri="{FF2B5EF4-FFF2-40B4-BE49-F238E27FC236}">
                <a16:creationId xmlns:a16="http://schemas.microsoft.com/office/drawing/2014/main" xmlns="" id="{170B456E-4B56-45D8-AFDE-277654265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8" y="2779713"/>
            <a:ext cx="81915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经过直线外一点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有且只有一条直线与这条直线平行</a:t>
            </a:r>
          </a:p>
        </p:txBody>
      </p:sp>
    </p:spTree>
    <p:extLst>
      <p:ext uri="{BB962C8B-B14F-4D97-AF65-F5344CB8AC3E}">
        <p14:creationId xmlns:p14="http://schemas.microsoft.com/office/powerpoint/2010/main" val="15071130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B3668756-4F9D-4F2A-B5C2-18AD08211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68" y="1081221"/>
            <a:ext cx="12465768" cy="148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）如图，因为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// 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// 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（已知），所以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 // _________.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(                                                                                                                                       )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grpSp>
        <p:nvGrpSpPr>
          <p:cNvPr id="8" name="Group 22">
            <a:extLst>
              <a:ext uri="{FF2B5EF4-FFF2-40B4-BE49-F238E27FC236}">
                <a16:creationId xmlns:a16="http://schemas.microsoft.com/office/drawing/2014/main" xmlns="" id="{E4ED69E8-3A2B-487B-9B55-FFA68A57422E}"/>
              </a:ext>
            </a:extLst>
          </p:cNvPr>
          <p:cNvGrpSpPr>
            <a:grpSpLocks/>
          </p:cNvGrpSpPr>
          <p:nvPr/>
        </p:nvGrpSpPr>
        <p:grpSpPr bwMode="auto">
          <a:xfrm>
            <a:off x="6672064" y="2570860"/>
            <a:ext cx="4714425" cy="1543050"/>
            <a:chOff x="0" y="0"/>
            <a:chExt cx="5160" cy="2430"/>
          </a:xfrm>
        </p:grpSpPr>
        <p:sp>
          <p:nvSpPr>
            <p:cNvPr id="9" name="Text Box 23">
              <a:extLst>
                <a:ext uri="{FF2B5EF4-FFF2-40B4-BE49-F238E27FC236}">
                  <a16:creationId xmlns:a16="http://schemas.microsoft.com/office/drawing/2014/main" xmlns="" id="{DB1BBC03-A703-4816-8604-95F02CB84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" y="570"/>
              <a:ext cx="61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grpSp>
          <p:nvGrpSpPr>
            <p:cNvPr id="10" name="Group 24">
              <a:extLst>
                <a:ext uri="{FF2B5EF4-FFF2-40B4-BE49-F238E27FC236}">
                  <a16:creationId xmlns:a16="http://schemas.microsoft.com/office/drawing/2014/main" xmlns="" id="{0ACEBF13-40F8-4136-B728-47D20E00BE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160" cy="2430"/>
              <a:chOff x="0" y="0"/>
              <a:chExt cx="5160" cy="2431"/>
            </a:xfrm>
          </p:grpSpPr>
          <p:sp>
            <p:nvSpPr>
              <p:cNvPr id="11" name="Line 18">
                <a:extLst>
                  <a:ext uri="{FF2B5EF4-FFF2-40B4-BE49-F238E27FC236}">
                    <a16:creationId xmlns:a16="http://schemas.microsoft.com/office/drawing/2014/main" xmlns="" id="{0EFBE36C-E65E-4BA2-8F88-BE2F31F09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" y="360"/>
                <a:ext cx="38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Line 19">
                <a:extLst>
                  <a:ext uri="{FF2B5EF4-FFF2-40B4-BE49-F238E27FC236}">
                    <a16:creationId xmlns:a16="http://schemas.microsoft.com/office/drawing/2014/main" xmlns="" id="{D2AB1564-D24F-4824-ADBD-488D10F42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9" y="1020"/>
                <a:ext cx="37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20">
                <a:extLst>
                  <a:ext uri="{FF2B5EF4-FFF2-40B4-BE49-F238E27FC236}">
                    <a16:creationId xmlns:a16="http://schemas.microsoft.com/office/drawing/2014/main" xmlns="" id="{EF42B396-91E6-4376-88DF-96DFAAD66A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0" y="1724"/>
                <a:ext cx="34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Text Box 21">
                <a:extLst>
                  <a:ext uri="{FF2B5EF4-FFF2-40B4-BE49-F238E27FC236}">
                    <a16:creationId xmlns:a16="http://schemas.microsoft.com/office/drawing/2014/main" xmlns="" id="{03D27B2B-93A9-4477-9690-ED317ADEBE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583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15" name="Text Box 22">
                <a:extLst>
                  <a:ext uri="{FF2B5EF4-FFF2-40B4-BE49-F238E27FC236}">
                    <a16:creationId xmlns:a16="http://schemas.microsoft.com/office/drawing/2014/main" xmlns="" id="{E0D381D1-4CED-4001-B5E6-A5EEC9A030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50" y="0"/>
                <a:ext cx="583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B</a:t>
                </a:r>
              </a:p>
            </p:txBody>
          </p:sp>
          <p:sp>
            <p:nvSpPr>
              <p:cNvPr id="17" name="Text Box 24">
                <a:extLst>
                  <a:ext uri="{FF2B5EF4-FFF2-40B4-BE49-F238E27FC236}">
                    <a16:creationId xmlns:a16="http://schemas.microsoft.com/office/drawing/2014/main" xmlns="" id="{FCDBAE6E-B26B-477E-A162-DB3142F5ED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2" y="608"/>
                <a:ext cx="638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D</a:t>
                </a:r>
              </a:p>
            </p:txBody>
          </p:sp>
          <p:sp>
            <p:nvSpPr>
              <p:cNvPr id="18" name="Text Box 25">
                <a:extLst>
                  <a:ext uri="{FF2B5EF4-FFF2-40B4-BE49-F238E27FC236}">
                    <a16:creationId xmlns:a16="http://schemas.microsoft.com/office/drawing/2014/main" xmlns="" id="{1BC95E17-F700-4A52-9817-75F6515B10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" y="1381"/>
                <a:ext cx="583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E</a:t>
                </a:r>
              </a:p>
            </p:txBody>
          </p:sp>
          <p:sp>
            <p:nvSpPr>
              <p:cNvPr id="19" name="Text Box 26">
                <a:extLst>
                  <a:ext uri="{FF2B5EF4-FFF2-40B4-BE49-F238E27FC236}">
                    <a16:creationId xmlns:a16="http://schemas.microsoft.com/office/drawing/2014/main" xmlns="" id="{19CFF344-BAAA-49D2-AFFC-FA9F25B963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33" y="1356"/>
                <a:ext cx="582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F</a:t>
                </a:r>
              </a:p>
            </p:txBody>
          </p:sp>
          <p:sp>
            <p:nvSpPr>
              <p:cNvPr id="20" name="Text Box 27">
                <a:extLst>
                  <a:ext uri="{FF2B5EF4-FFF2-40B4-BE49-F238E27FC236}">
                    <a16:creationId xmlns:a16="http://schemas.microsoft.com/office/drawing/2014/main" xmlns="" id="{313B96B1-6585-498B-8214-E1FE0C9706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3" y="1711"/>
                <a:ext cx="29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1" name="Text Box 30">
            <a:extLst>
              <a:ext uri="{FF2B5EF4-FFF2-40B4-BE49-F238E27FC236}">
                <a16:creationId xmlns:a16="http://schemas.microsoft.com/office/drawing/2014/main" xmlns="" id="{68C99FA0-7A70-454C-9841-EB4E2DEB8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8288" y="1011095"/>
            <a:ext cx="125398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</a:p>
        </p:txBody>
      </p:sp>
      <p:sp>
        <p:nvSpPr>
          <p:cNvPr id="22" name="Text Box 31">
            <a:extLst>
              <a:ext uri="{FF2B5EF4-FFF2-40B4-BE49-F238E27FC236}">
                <a16:creationId xmlns:a16="http://schemas.microsoft.com/office/drawing/2014/main" xmlns="" id="{A30FCB1B-09BD-4C6A-9F3F-F3064807F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1239" y="1011095"/>
            <a:ext cx="888524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</a:p>
        </p:txBody>
      </p:sp>
      <p:sp>
        <p:nvSpPr>
          <p:cNvPr id="23" name="Text Box 32">
            <a:extLst>
              <a:ext uri="{FF2B5EF4-FFF2-40B4-BE49-F238E27FC236}">
                <a16:creationId xmlns:a16="http://schemas.microsoft.com/office/drawing/2014/main" xmlns="" id="{4D375FD0-2367-4790-AE04-DB4F7CC83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384" y="1623196"/>
            <a:ext cx="11605616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如果两条直线都和第三条直线平行，那么这两条直线也互相平行</a:t>
            </a:r>
          </a:p>
        </p:txBody>
      </p:sp>
    </p:spTree>
    <p:extLst>
      <p:ext uri="{BB962C8B-B14F-4D97-AF65-F5344CB8AC3E}">
        <p14:creationId xmlns:p14="http://schemas.microsoft.com/office/powerpoint/2010/main" val="37009452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AABB29B-95DE-4C6D-84F8-7481584AB308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8" name="Text Box 23">
            <a:extLst>
              <a:ext uri="{FF2B5EF4-FFF2-40B4-BE49-F238E27FC236}">
                <a16:creationId xmlns:a16="http://schemas.microsoft.com/office/drawing/2014/main" xmlns="" id="{BA1093A9-0CAF-4370-8F1C-779243A43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76" y="923326"/>
            <a:ext cx="835342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平行线的定义：</a:t>
            </a:r>
          </a:p>
          <a:p>
            <a:pPr eaLnBrk="1" hangingPunct="1">
              <a:spcBef>
                <a:spcPct val="50000"/>
              </a:spcBef>
            </a:pPr>
            <a:endParaRPr lang="en-US" altLang="zh-CN" sz="4400" b="1" dirty="0">
              <a:ea typeface="宋体" panose="02010600030101010101" pitchFamily="2" charset="-122"/>
            </a:endParaRPr>
          </a:p>
        </p:txBody>
      </p:sp>
      <p:sp>
        <p:nvSpPr>
          <p:cNvPr id="9" name="Text Box 24">
            <a:extLst>
              <a:ext uri="{FF2B5EF4-FFF2-40B4-BE49-F238E27FC236}">
                <a16:creationId xmlns:a16="http://schemas.microsoft.com/office/drawing/2014/main" xmlns="" id="{E10D3F60-9E5A-405F-B8CA-4CB3F8273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5865" y="1516710"/>
            <a:ext cx="111300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      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在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同一平面内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不相交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的两条直线叫做平行线。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xmlns="" id="{4D661C53-5161-4FE8-BC27-FAFCC8E6C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33991" y="3880243"/>
            <a:ext cx="12192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4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※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在同一平面内的两条直线的位置关系有</a:t>
            </a:r>
            <a:r>
              <a:rPr lang="zh-CN" altLang="en-US" sz="3600" b="1" u="sng" dirty="0">
                <a:solidFill>
                  <a:srgbClr val="FF0000"/>
                </a:solidFill>
                <a:ea typeface="微软雅黑" panose="020B0503020204020204" pitchFamily="34" charset="-122"/>
              </a:rPr>
              <a:t>相交或平行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两种。</a:t>
            </a: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F64CD47F-3612-4A40-8A14-F2FE87D8E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463" y="2810300"/>
            <a:ext cx="6349156" cy="64633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我们通常用符号“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//”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表示平行。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6CE1B8A5-1884-4332-881E-FB923200A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70" y="2174371"/>
            <a:ext cx="8077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平行线的表示：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E3406B2-2813-409D-AF44-9004858DC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213" y="2208299"/>
            <a:ext cx="4302609" cy="1699576"/>
          </a:xfrm>
          <a:prstGeom prst="rect">
            <a:avLst/>
          </a:prstGeom>
        </p:spPr>
      </p:pic>
      <p:sp>
        <p:nvSpPr>
          <p:cNvPr id="36" name="Text Box 48">
            <a:extLst>
              <a:ext uri="{FF2B5EF4-FFF2-40B4-BE49-F238E27FC236}">
                <a16:creationId xmlns:a16="http://schemas.microsoft.com/office/drawing/2014/main" xmlns="" id="{1CE5DDD2-7F42-41D2-A23F-F6BEE00D2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010" y="4890768"/>
            <a:ext cx="1194013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※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平行公理：经过直线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外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一点，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有且只有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一条直线与这条直线平行。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4109448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554044" y="1563638"/>
            <a:ext cx="9077591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平行线的定义及表示法？平行线的画法？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560364" y="2715823"/>
            <a:ext cx="705591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理解平行公理的内容并能灵活应用？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913D0EA-4663-449C-9F33-6B2E005D119C}"/>
              </a:ext>
            </a:extLst>
          </p:cNvPr>
          <p:cNvSpPr/>
          <p:nvPr/>
        </p:nvSpPr>
        <p:spPr>
          <a:xfrm>
            <a:off x="254968" y="889132"/>
            <a:ext cx="117456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仔细观察下面的操作过程，观察直线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和直线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有没有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不相交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的位置？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3CB87F56-967B-4145-B748-712BF61DD12E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xmlns="" id="{DD15B158-5280-45C2-A188-A2E0F243A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317" y="2743516"/>
            <a:ext cx="792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pic>
        <p:nvPicPr>
          <p:cNvPr id="28" name="Picture 3" descr="一根木条p5304">
            <a:extLst>
              <a:ext uri="{FF2B5EF4-FFF2-40B4-BE49-F238E27FC236}">
                <a16:creationId xmlns:a16="http://schemas.microsoft.com/office/drawing/2014/main" xmlns="" id="{6F613CE0-860B-45D1-B2F4-233B4077A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41"/>
          <a:stretch>
            <a:fillRect/>
          </a:stretch>
        </p:blipFill>
        <p:spPr bwMode="auto">
          <a:xfrm rot="21401520">
            <a:off x="4486592" y="4616766"/>
            <a:ext cx="27733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 descr="一根木条p5304">
            <a:extLst>
              <a:ext uri="{FF2B5EF4-FFF2-40B4-BE49-F238E27FC236}">
                <a16:creationId xmlns:a16="http://schemas.microsoft.com/office/drawing/2014/main" xmlns="" id="{BBE823F6-0AFF-4B41-B076-1A8B0A617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62" b="32294"/>
          <a:stretch>
            <a:fillRect/>
          </a:stretch>
        </p:blipFill>
        <p:spPr bwMode="auto">
          <a:xfrm rot="19635886">
            <a:off x="5631180" y="2286316"/>
            <a:ext cx="1778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" name="Object 5">
            <a:extLst>
              <a:ext uri="{FF2B5EF4-FFF2-40B4-BE49-F238E27FC236}">
                <a16:creationId xmlns:a16="http://schemas.microsoft.com/office/drawing/2014/main" xmlns="" id="{9E685D79-9675-4DB2-AA4C-BBA82424E0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27789"/>
              </p:ext>
            </p:extLst>
          </p:nvPr>
        </p:nvGraphicFramePr>
        <p:xfrm>
          <a:off x="7393305" y="4327841"/>
          <a:ext cx="404812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Equation" r:id="rId6" imgW="114120" imgH="164880" progId="Equation.DSMT4">
                  <p:embed/>
                </p:oleObj>
              </mc:Choice>
              <mc:Fallback>
                <p:oleObj name="Equation" r:id="rId6" imgW="114120" imgH="164880" progId="Equation.DSMT4">
                  <p:embed/>
                  <p:pic>
                    <p:nvPicPr>
                      <p:cNvPr id="125957" name="Object 5">
                        <a:extLst>
                          <a:ext uri="{FF2B5EF4-FFF2-40B4-BE49-F238E27FC236}">
                            <a16:creationId xmlns:a16="http://schemas.microsoft.com/office/drawing/2014/main" xmlns="" id="{254B68E5-7769-4EA1-BF91-25D09727DD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3305" y="4327841"/>
                        <a:ext cx="404812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>
            <a:extLst>
              <a:ext uri="{FF2B5EF4-FFF2-40B4-BE49-F238E27FC236}">
                <a16:creationId xmlns:a16="http://schemas.microsoft.com/office/drawing/2014/main" xmlns="" id="{D62C1AAE-FE23-484C-9F02-D28C3A3088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952555"/>
              </p:ext>
            </p:extLst>
          </p:nvPr>
        </p:nvGraphicFramePr>
        <p:xfrm>
          <a:off x="4486592" y="2167253"/>
          <a:ext cx="5016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Equation" r:id="rId8" imgW="114120" imgH="126720" progId="Equation.DSMT4">
                  <p:embed/>
                </p:oleObj>
              </mc:Choice>
              <mc:Fallback>
                <p:oleObj name="Equation" r:id="rId8" imgW="114120" imgH="126720" progId="Equation.DSMT4">
                  <p:embed/>
                  <p:pic>
                    <p:nvPicPr>
                      <p:cNvPr id="125958" name="Object 6">
                        <a:extLst>
                          <a:ext uri="{FF2B5EF4-FFF2-40B4-BE49-F238E27FC236}">
                            <a16:creationId xmlns:a16="http://schemas.microsoft.com/office/drawing/2014/main" xmlns="" id="{838A87E0-1A5E-4C35-855D-398BEB55FF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6592" y="2167253"/>
                        <a:ext cx="50165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7">
            <a:extLst>
              <a:ext uri="{FF2B5EF4-FFF2-40B4-BE49-F238E27FC236}">
                <a16:creationId xmlns:a16="http://schemas.microsoft.com/office/drawing/2014/main" xmlns="" id="{FCF3C8E1-8540-4A32-9C04-539DAB270AF8}"/>
              </a:ext>
            </a:extLst>
          </p:cNvPr>
          <p:cNvGrpSpPr>
            <a:grpSpLocks/>
          </p:cNvGrpSpPr>
          <p:nvPr/>
        </p:nvGrpSpPr>
        <p:grpSpPr bwMode="auto">
          <a:xfrm>
            <a:off x="4485005" y="2472053"/>
            <a:ext cx="2816225" cy="1204913"/>
            <a:chOff x="1337" y="764"/>
            <a:chExt cx="1774" cy="759"/>
          </a:xfrm>
        </p:grpSpPr>
        <p:graphicFrame>
          <p:nvGraphicFramePr>
            <p:cNvPr id="33" name="Object 8">
              <a:extLst>
                <a:ext uri="{FF2B5EF4-FFF2-40B4-BE49-F238E27FC236}">
                  <a16:creationId xmlns:a16="http://schemas.microsoft.com/office/drawing/2014/main" xmlns="" id="{71CC64E1-9A0E-4FF1-B546-7814A4BD832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35" y="764"/>
            <a:ext cx="276" cy="3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" name="Equation" r:id="rId10" imgW="114120" imgH="126720" progId="Equation.DSMT4">
                    <p:embed/>
                  </p:oleObj>
                </mc:Choice>
                <mc:Fallback>
                  <p:oleObj name="Equation" r:id="rId10" imgW="114120" imgH="126720" progId="Equation.DSMT4">
                    <p:embed/>
                    <p:pic>
                      <p:nvPicPr>
                        <p:cNvPr id="1032" name="Object 8">
                          <a:extLst>
                            <a:ext uri="{FF2B5EF4-FFF2-40B4-BE49-F238E27FC236}">
                              <a16:creationId xmlns:a16="http://schemas.microsoft.com/office/drawing/2014/main" xmlns="" id="{DBCD0E0E-AE46-4031-A3C6-5985746B5DE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5" y="764"/>
                          <a:ext cx="276" cy="3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4" name="Picture 9" descr="一根木条p5304">
              <a:extLst>
                <a:ext uri="{FF2B5EF4-FFF2-40B4-BE49-F238E27FC236}">
                  <a16:creationId xmlns:a16="http://schemas.microsoft.com/office/drawing/2014/main" xmlns="" id="{5035FE55-3B7D-4944-B9EE-9B98BD94EB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5" t="-1105"/>
            <a:stretch>
              <a:fillRect/>
            </a:stretch>
          </p:blipFill>
          <p:spPr bwMode="auto">
            <a:xfrm rot="-2139104">
              <a:off x="1337" y="1389"/>
              <a:ext cx="168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5" name="Group 10">
            <a:extLst>
              <a:ext uri="{FF2B5EF4-FFF2-40B4-BE49-F238E27FC236}">
                <a16:creationId xmlns:a16="http://schemas.microsoft.com/office/drawing/2014/main" xmlns="" id="{099B2711-D12F-44A1-ACA3-9DF6796C9B6C}"/>
              </a:ext>
            </a:extLst>
          </p:cNvPr>
          <p:cNvGrpSpPr>
            <a:grpSpLocks/>
          </p:cNvGrpSpPr>
          <p:nvPr/>
        </p:nvGrpSpPr>
        <p:grpSpPr bwMode="auto">
          <a:xfrm>
            <a:off x="4540567" y="2959416"/>
            <a:ext cx="3048000" cy="788987"/>
            <a:chOff x="1372" y="1071"/>
            <a:chExt cx="1920" cy="497"/>
          </a:xfrm>
        </p:grpSpPr>
        <p:graphicFrame>
          <p:nvGraphicFramePr>
            <p:cNvPr id="36" name="Object 11">
              <a:extLst>
                <a:ext uri="{FF2B5EF4-FFF2-40B4-BE49-F238E27FC236}">
                  <a16:creationId xmlns:a16="http://schemas.microsoft.com/office/drawing/2014/main" xmlns="" id="{647AB42E-368F-4986-A5AB-0786187584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16" y="1071"/>
            <a:ext cx="276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1" name="Equation" r:id="rId13" imgW="114120" imgH="126720" progId="Equation.DSMT4">
                    <p:embed/>
                  </p:oleObj>
                </mc:Choice>
                <mc:Fallback>
                  <p:oleObj name="Equation" r:id="rId13" imgW="114120" imgH="126720" progId="Equation.DSMT4">
                    <p:embed/>
                    <p:pic>
                      <p:nvPicPr>
                        <p:cNvPr id="1031" name="Object 11">
                          <a:extLst>
                            <a:ext uri="{FF2B5EF4-FFF2-40B4-BE49-F238E27FC236}">
                              <a16:creationId xmlns:a16="http://schemas.microsoft.com/office/drawing/2014/main" xmlns="" id="{1E0DDEDE-7211-4095-B32C-096B04C1DF9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1071"/>
                          <a:ext cx="276" cy="3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7" name="Picture 12" descr="一根木条p5304">
              <a:extLst>
                <a:ext uri="{FF2B5EF4-FFF2-40B4-BE49-F238E27FC236}">
                  <a16:creationId xmlns:a16="http://schemas.microsoft.com/office/drawing/2014/main" xmlns="" id="{95C3D58D-3972-4217-8C2B-093D852949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5" t="-1105"/>
            <a:stretch>
              <a:fillRect/>
            </a:stretch>
          </p:blipFill>
          <p:spPr bwMode="auto">
            <a:xfrm rot="-1050492">
              <a:off x="1372" y="1434"/>
              <a:ext cx="168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13">
            <a:extLst>
              <a:ext uri="{FF2B5EF4-FFF2-40B4-BE49-F238E27FC236}">
                <a16:creationId xmlns:a16="http://schemas.microsoft.com/office/drawing/2014/main" xmlns="" id="{B353F790-641E-4E6A-AC77-118118D3A94D}"/>
              </a:ext>
            </a:extLst>
          </p:cNvPr>
          <p:cNvGrpSpPr>
            <a:grpSpLocks/>
          </p:cNvGrpSpPr>
          <p:nvPr/>
        </p:nvGrpSpPr>
        <p:grpSpPr bwMode="auto">
          <a:xfrm>
            <a:off x="4558030" y="3464241"/>
            <a:ext cx="3030537" cy="488950"/>
            <a:chOff x="1383" y="1389"/>
            <a:chExt cx="1909" cy="308"/>
          </a:xfrm>
        </p:grpSpPr>
        <p:pic>
          <p:nvPicPr>
            <p:cNvPr id="39" name="Picture 14" descr="一根木条p5304">
              <a:extLst>
                <a:ext uri="{FF2B5EF4-FFF2-40B4-BE49-F238E27FC236}">
                  <a16:creationId xmlns:a16="http://schemas.microsoft.com/office/drawing/2014/main" xmlns="" id="{55547752-7752-48F2-B980-22D10BD13F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5" t="-1105"/>
            <a:stretch>
              <a:fillRect/>
            </a:stretch>
          </p:blipFill>
          <p:spPr bwMode="auto">
            <a:xfrm rot="-181559">
              <a:off x="1383" y="1480"/>
              <a:ext cx="168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40" name="Object 15">
              <a:extLst>
                <a:ext uri="{FF2B5EF4-FFF2-40B4-BE49-F238E27FC236}">
                  <a16:creationId xmlns:a16="http://schemas.microsoft.com/office/drawing/2014/main" xmlns="" id="{8F749874-985E-4B39-B5FB-773DDE3F11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16" y="1389"/>
            <a:ext cx="276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2" name="Equation" r:id="rId14" imgW="114120" imgH="126720" progId="Equation.DSMT4">
                    <p:embed/>
                  </p:oleObj>
                </mc:Choice>
                <mc:Fallback>
                  <p:oleObj name="Equation" r:id="rId14" imgW="114120" imgH="126720" progId="Equation.DSMT4">
                    <p:embed/>
                    <p:pic>
                      <p:nvPicPr>
                        <p:cNvPr id="1030" name="Object 15">
                          <a:extLst>
                            <a:ext uri="{FF2B5EF4-FFF2-40B4-BE49-F238E27FC236}">
                              <a16:creationId xmlns:a16="http://schemas.microsoft.com/office/drawing/2014/main" xmlns="" id="{98176FF0-FA64-41FE-855D-DAD20AA0AD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1389"/>
                          <a:ext cx="276" cy="3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Group 16">
            <a:extLst>
              <a:ext uri="{FF2B5EF4-FFF2-40B4-BE49-F238E27FC236}">
                <a16:creationId xmlns:a16="http://schemas.microsoft.com/office/drawing/2014/main" xmlns="" id="{229DE4E7-FCA3-4791-BAA6-925500432312}"/>
              </a:ext>
            </a:extLst>
          </p:cNvPr>
          <p:cNvGrpSpPr>
            <a:grpSpLocks/>
          </p:cNvGrpSpPr>
          <p:nvPr/>
        </p:nvGrpSpPr>
        <p:grpSpPr bwMode="auto">
          <a:xfrm>
            <a:off x="4558030" y="3683316"/>
            <a:ext cx="3030537" cy="630237"/>
            <a:chOff x="1383" y="1527"/>
            <a:chExt cx="1909" cy="397"/>
          </a:xfrm>
        </p:grpSpPr>
        <p:graphicFrame>
          <p:nvGraphicFramePr>
            <p:cNvPr id="42" name="Object 17">
              <a:extLst>
                <a:ext uri="{FF2B5EF4-FFF2-40B4-BE49-F238E27FC236}">
                  <a16:creationId xmlns:a16="http://schemas.microsoft.com/office/drawing/2014/main" xmlns="" id="{2F17650E-B8DB-4C3B-B854-80E6BABE3B9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16" y="1616"/>
            <a:ext cx="276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3" name="Equation" r:id="rId15" imgW="114120" imgH="126720" progId="Equation.DSMT4">
                    <p:embed/>
                  </p:oleObj>
                </mc:Choice>
                <mc:Fallback>
                  <p:oleObj name="Equation" r:id="rId15" imgW="114120" imgH="126720" progId="Equation.DSMT4">
                    <p:embed/>
                    <p:pic>
                      <p:nvPicPr>
                        <p:cNvPr id="1029" name="Object 17">
                          <a:extLst>
                            <a:ext uri="{FF2B5EF4-FFF2-40B4-BE49-F238E27FC236}">
                              <a16:creationId xmlns:a16="http://schemas.microsoft.com/office/drawing/2014/main" xmlns="" id="{103079D2-1379-4120-8E31-7D587239FA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1616"/>
                          <a:ext cx="276" cy="3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3" name="Picture 18" descr="一根木条p5304">
              <a:extLst>
                <a:ext uri="{FF2B5EF4-FFF2-40B4-BE49-F238E27FC236}">
                  <a16:creationId xmlns:a16="http://schemas.microsoft.com/office/drawing/2014/main" xmlns="" id="{6A8719EF-3758-4490-AE77-3125906187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5" t="-1105"/>
            <a:stretch>
              <a:fillRect/>
            </a:stretch>
          </p:blipFill>
          <p:spPr bwMode="auto">
            <a:xfrm rot="727532">
              <a:off x="1383" y="1527"/>
              <a:ext cx="168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" name="Group 19">
            <a:extLst>
              <a:ext uri="{FF2B5EF4-FFF2-40B4-BE49-F238E27FC236}">
                <a16:creationId xmlns:a16="http://schemas.microsoft.com/office/drawing/2014/main" xmlns="" id="{14FD32C5-B82E-4A7B-8E5C-D833BD6D5FD7}"/>
              </a:ext>
            </a:extLst>
          </p:cNvPr>
          <p:cNvGrpSpPr>
            <a:grpSpLocks/>
          </p:cNvGrpSpPr>
          <p:nvPr/>
        </p:nvGrpSpPr>
        <p:grpSpPr bwMode="auto">
          <a:xfrm>
            <a:off x="4558030" y="3754753"/>
            <a:ext cx="2959100" cy="846138"/>
            <a:chOff x="1383" y="1572"/>
            <a:chExt cx="1864" cy="533"/>
          </a:xfrm>
        </p:grpSpPr>
        <p:pic>
          <p:nvPicPr>
            <p:cNvPr id="45" name="Picture 20" descr="一根木条p5304">
              <a:extLst>
                <a:ext uri="{FF2B5EF4-FFF2-40B4-BE49-F238E27FC236}">
                  <a16:creationId xmlns:a16="http://schemas.microsoft.com/office/drawing/2014/main" xmlns="" id="{018E0C84-3978-4B0A-BDDA-322909EAAD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5" t="-1105"/>
            <a:stretch>
              <a:fillRect/>
            </a:stretch>
          </p:blipFill>
          <p:spPr bwMode="auto">
            <a:xfrm rot="1376614">
              <a:off x="1383" y="1572"/>
              <a:ext cx="168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46" name="Object 21">
              <a:extLst>
                <a:ext uri="{FF2B5EF4-FFF2-40B4-BE49-F238E27FC236}">
                  <a16:creationId xmlns:a16="http://schemas.microsoft.com/office/drawing/2014/main" xmlns="" id="{A80F2039-50CA-483A-8E73-FD1F6D3DDF3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71" y="1797"/>
            <a:ext cx="276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4" name="Equation" r:id="rId16" imgW="114120" imgH="126720" progId="Equation.DSMT4">
                    <p:embed/>
                  </p:oleObj>
                </mc:Choice>
                <mc:Fallback>
                  <p:oleObj name="Equation" r:id="rId16" imgW="114120" imgH="126720" progId="Equation.DSMT4">
                    <p:embed/>
                    <p:pic>
                      <p:nvPicPr>
                        <p:cNvPr id="1028" name="Object 21">
                          <a:extLst>
                            <a:ext uri="{FF2B5EF4-FFF2-40B4-BE49-F238E27FC236}">
                              <a16:creationId xmlns:a16="http://schemas.microsoft.com/office/drawing/2014/main" xmlns="" id="{AA8A614E-575D-4213-917D-31D861DF52D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1797"/>
                          <a:ext cx="276" cy="3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049382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A160685-6FA1-4A1B-AA68-667958B91041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" name="Text Box 23">
            <a:extLst>
              <a:ext uri="{FF2B5EF4-FFF2-40B4-BE49-F238E27FC236}">
                <a16:creationId xmlns:a16="http://schemas.microsoft.com/office/drawing/2014/main" xmlns="" id="{4C03DCF8-126D-4C75-B818-DE6064C3C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76" y="923326"/>
            <a:ext cx="835342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平行线的定义：</a:t>
            </a:r>
          </a:p>
          <a:p>
            <a:pPr eaLnBrk="1" hangingPunct="1">
              <a:spcBef>
                <a:spcPct val="50000"/>
              </a:spcBef>
            </a:pPr>
            <a:endParaRPr lang="en-US" altLang="zh-CN" sz="4400" b="1" dirty="0">
              <a:ea typeface="宋体" panose="02010600030101010101" pitchFamily="2" charset="-122"/>
            </a:endParaRPr>
          </a:p>
        </p:txBody>
      </p:sp>
      <p:sp>
        <p:nvSpPr>
          <p:cNvPr id="18" name="Text Box 24">
            <a:extLst>
              <a:ext uri="{FF2B5EF4-FFF2-40B4-BE49-F238E27FC236}">
                <a16:creationId xmlns:a16="http://schemas.microsoft.com/office/drawing/2014/main" xmlns="" id="{470AE92F-1E94-46E4-8DF0-6FB0CD622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4" y="1723916"/>
            <a:ext cx="111300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      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在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同一平面内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不相交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的两条直线叫做平行线。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Text Box 25">
            <a:extLst>
              <a:ext uri="{FF2B5EF4-FFF2-40B4-BE49-F238E27FC236}">
                <a16:creationId xmlns:a16="http://schemas.microsoft.com/office/drawing/2014/main" xmlns="" id="{5925BB93-F07B-4946-9132-494A530F0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68" y="2739578"/>
            <a:ext cx="33393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平行线的特征：</a:t>
            </a:r>
          </a:p>
        </p:txBody>
      </p:sp>
      <p:sp>
        <p:nvSpPr>
          <p:cNvPr id="21" name="Text Box 26">
            <a:extLst>
              <a:ext uri="{FF2B5EF4-FFF2-40B4-BE49-F238E27FC236}">
                <a16:creationId xmlns:a16="http://schemas.microsoft.com/office/drawing/2014/main" xmlns="" id="{4BE39B0C-B429-485B-9CAA-BE28A2765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416" y="3615418"/>
            <a:ext cx="33393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1.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在同一平面内</a:t>
            </a:r>
          </a:p>
        </p:txBody>
      </p:sp>
      <p:sp>
        <p:nvSpPr>
          <p:cNvPr id="26" name="Text Box 27">
            <a:extLst>
              <a:ext uri="{FF2B5EF4-FFF2-40B4-BE49-F238E27FC236}">
                <a16:creationId xmlns:a16="http://schemas.microsoft.com/office/drawing/2014/main" xmlns="" id="{61E7E4DD-DFEA-4478-8F16-66A02BF3F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072" y="4491258"/>
            <a:ext cx="3733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2.</a:t>
            </a:r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</a:rPr>
              <a:t>不相交</a:t>
            </a:r>
          </a:p>
        </p:txBody>
      </p:sp>
      <p:grpSp>
        <p:nvGrpSpPr>
          <p:cNvPr id="27" name="Group 22">
            <a:extLst>
              <a:ext uri="{FF2B5EF4-FFF2-40B4-BE49-F238E27FC236}">
                <a16:creationId xmlns:a16="http://schemas.microsoft.com/office/drawing/2014/main" xmlns="" id="{C210FD83-90D5-406F-86C6-ED9E8ACC478D}"/>
              </a:ext>
            </a:extLst>
          </p:cNvPr>
          <p:cNvGrpSpPr>
            <a:grpSpLocks/>
          </p:cNvGrpSpPr>
          <p:nvPr/>
        </p:nvGrpSpPr>
        <p:grpSpPr bwMode="auto">
          <a:xfrm>
            <a:off x="7320136" y="2440850"/>
            <a:ext cx="3671888" cy="3503613"/>
            <a:chOff x="1338" y="572"/>
            <a:chExt cx="2313" cy="2207"/>
          </a:xfrm>
        </p:grpSpPr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xmlns="" id="{E5C8C54E-2A8E-48BB-89A2-B15CEC4FBE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2" y="935"/>
              <a:ext cx="49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endParaRPr lang="zh-CN" altLang="zh-CN">
                <a:ea typeface="宋体" panose="02010600030101010101" pitchFamily="2" charset="-122"/>
              </a:endParaRPr>
            </a:p>
          </p:txBody>
        </p:sp>
        <p:pic>
          <p:nvPicPr>
            <p:cNvPr id="29" name="Picture 3" descr="一根木条p5304">
              <a:extLst>
                <a:ext uri="{FF2B5EF4-FFF2-40B4-BE49-F238E27FC236}">
                  <a16:creationId xmlns:a16="http://schemas.microsoft.com/office/drawing/2014/main" xmlns="" id="{D6C542FA-6322-4F57-AD67-DF6A90EE8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641"/>
            <a:stretch>
              <a:fillRect/>
            </a:stretch>
          </p:blipFill>
          <p:spPr bwMode="auto">
            <a:xfrm rot="-198480">
              <a:off x="1338" y="2115"/>
              <a:ext cx="174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 descr="一根木条p5304">
              <a:extLst>
                <a:ext uri="{FF2B5EF4-FFF2-40B4-BE49-F238E27FC236}">
                  <a16:creationId xmlns:a16="http://schemas.microsoft.com/office/drawing/2014/main" xmlns="" id="{B8C60744-141E-4257-9AE4-330B7462D6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562" b="32294"/>
            <a:stretch>
              <a:fillRect/>
            </a:stretch>
          </p:blipFill>
          <p:spPr bwMode="auto">
            <a:xfrm rot="-1964114">
              <a:off x="2059" y="647"/>
              <a:ext cx="112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31" name="Object 5">
              <a:extLst>
                <a:ext uri="{FF2B5EF4-FFF2-40B4-BE49-F238E27FC236}">
                  <a16:creationId xmlns:a16="http://schemas.microsoft.com/office/drawing/2014/main" xmlns="" id="{C366D5EE-C0BF-4C53-B302-05BADE768B2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69" y="1933"/>
            <a:ext cx="255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1" name="Equation" r:id="rId6" imgW="114120" imgH="164880" progId="Equation.DSMT4">
                    <p:embed/>
                  </p:oleObj>
                </mc:Choice>
                <mc:Fallback>
                  <p:oleObj name="Equation" r:id="rId6" imgW="114120" imgH="164880" progId="Equation.DSMT4">
                    <p:embed/>
                    <p:pic>
                      <p:nvPicPr>
                        <p:cNvPr id="2050" name="Object 5">
                          <a:extLst>
                            <a:ext uri="{FF2B5EF4-FFF2-40B4-BE49-F238E27FC236}">
                              <a16:creationId xmlns:a16="http://schemas.microsoft.com/office/drawing/2014/main" xmlns="" id="{2E625A31-113B-4196-94B3-678E3FBDFE0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9" y="1933"/>
                          <a:ext cx="255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6">
              <a:extLst>
                <a:ext uri="{FF2B5EF4-FFF2-40B4-BE49-F238E27FC236}">
                  <a16:creationId xmlns:a16="http://schemas.microsoft.com/office/drawing/2014/main" xmlns="" id="{B5B5B7BF-409A-4792-B5DD-3AEA37F9D7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38" y="572"/>
            <a:ext cx="316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2" name="Equation" r:id="rId8" imgW="114120" imgH="126720" progId="Equation.DSMT4">
                    <p:embed/>
                  </p:oleObj>
                </mc:Choice>
                <mc:Fallback>
                  <p:oleObj name="Equation" r:id="rId8" imgW="114120" imgH="126720" progId="Equation.DSMT4">
                    <p:embed/>
                    <p:pic>
                      <p:nvPicPr>
                        <p:cNvPr id="2051" name="Object 6">
                          <a:extLst>
                            <a:ext uri="{FF2B5EF4-FFF2-40B4-BE49-F238E27FC236}">
                              <a16:creationId xmlns:a16="http://schemas.microsoft.com/office/drawing/2014/main" xmlns="" id="{05DF4862-FC88-4713-BCAD-C0DB88D455F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572"/>
                          <a:ext cx="316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" name="Group 13">
              <a:extLst>
                <a:ext uri="{FF2B5EF4-FFF2-40B4-BE49-F238E27FC236}">
                  <a16:creationId xmlns:a16="http://schemas.microsoft.com/office/drawing/2014/main" xmlns="" id="{6C0E20FD-973B-43CA-90E5-B96A4FD56F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3" y="1389"/>
              <a:ext cx="1909" cy="308"/>
              <a:chOff x="1383" y="1389"/>
              <a:chExt cx="1909" cy="308"/>
            </a:xfrm>
          </p:grpSpPr>
          <p:pic>
            <p:nvPicPr>
              <p:cNvPr id="34" name="Picture 14" descr="一根木条p5304">
                <a:extLst>
                  <a:ext uri="{FF2B5EF4-FFF2-40B4-BE49-F238E27FC236}">
                    <a16:creationId xmlns:a16="http://schemas.microsoft.com/office/drawing/2014/main" xmlns="" id="{AB85F29B-62D4-4C2C-98BB-6BC8DB2316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35" t="-1105"/>
              <a:stretch>
                <a:fillRect/>
              </a:stretch>
            </p:blipFill>
            <p:spPr bwMode="auto">
              <a:xfrm rot="-181559">
                <a:off x="1383" y="1480"/>
                <a:ext cx="1689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35" name="Object 15">
                <a:extLst>
                  <a:ext uri="{FF2B5EF4-FFF2-40B4-BE49-F238E27FC236}">
                    <a16:creationId xmlns:a16="http://schemas.microsoft.com/office/drawing/2014/main" xmlns="" id="{345BB156-0D04-4E31-A73D-3B44E1E813D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16" y="1389"/>
              <a:ext cx="276" cy="3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3" name="Equation" r:id="rId11" imgW="114120" imgH="126720" progId="Equation.DSMT4">
                      <p:embed/>
                    </p:oleObj>
                  </mc:Choice>
                  <mc:Fallback>
                    <p:oleObj name="Equation" r:id="rId11" imgW="114120" imgH="126720" progId="Equation.DSMT4">
                      <p:embed/>
                      <p:pic>
                        <p:nvPicPr>
                          <p:cNvPr id="2052" name="Object 15">
                            <a:extLst>
                              <a:ext uri="{FF2B5EF4-FFF2-40B4-BE49-F238E27FC236}">
                                <a16:creationId xmlns:a16="http://schemas.microsoft.com/office/drawing/2014/main" xmlns="" id="{013839A1-3BED-4DC2-ABBF-4D9BF5A23F9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16" y="1389"/>
                            <a:ext cx="276" cy="30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565657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 autoUpdateAnimBg="0"/>
      <p:bldP spid="2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xmlns="" id="{9B685921-0BD5-4FAE-8727-387CC7E8D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0322" y="1613585"/>
            <a:ext cx="6349156" cy="64633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我们通常用符号“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//”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表示平行。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Text Box 3">
            <a:extLst>
              <a:ext uri="{FF2B5EF4-FFF2-40B4-BE49-F238E27FC236}">
                <a16:creationId xmlns:a16="http://schemas.microsoft.com/office/drawing/2014/main" xmlns="" id="{75BF8F44-29AD-4AFB-BEE1-7BF193D56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08050"/>
            <a:ext cx="8077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平行线的表示：</a:t>
            </a:r>
          </a:p>
        </p:txBody>
      </p:sp>
      <p:sp>
        <p:nvSpPr>
          <p:cNvPr id="29" name="Text Box 5">
            <a:extLst>
              <a:ext uri="{FF2B5EF4-FFF2-40B4-BE49-F238E27FC236}">
                <a16:creationId xmlns:a16="http://schemas.microsoft.com/office/drawing/2014/main" xmlns="" id="{2F30861D-C013-4EE7-A2D8-9AFFF08BC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8145" y="3728263"/>
            <a:ext cx="1219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i="1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kumimoji="1"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</a:p>
        </p:txBody>
      </p:sp>
      <p:sp>
        <p:nvSpPr>
          <p:cNvPr id="30" name="Text Box 6">
            <a:extLst>
              <a:ext uri="{FF2B5EF4-FFF2-40B4-BE49-F238E27FC236}">
                <a16:creationId xmlns:a16="http://schemas.microsoft.com/office/drawing/2014/main" xmlns="" id="{8EA4D23C-197D-453A-A61F-A56A41C10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425" y="3721224"/>
            <a:ext cx="914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i="1">
                <a:latin typeface="Times New Roman" panose="02020603050405020304" pitchFamily="18" charset="0"/>
                <a:ea typeface="宋体" panose="02010600030101010101" pitchFamily="2" charset="-122"/>
              </a:rPr>
              <a:t> D</a:t>
            </a:r>
          </a:p>
        </p:txBody>
      </p:sp>
      <p:sp>
        <p:nvSpPr>
          <p:cNvPr id="31" name="Text Box 7">
            <a:extLst>
              <a:ext uri="{FF2B5EF4-FFF2-40B4-BE49-F238E27FC236}">
                <a16:creationId xmlns:a16="http://schemas.microsoft.com/office/drawing/2014/main" xmlns="" id="{DE255EE0-10E5-4CB0-972D-9B17E80F6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0678" y="2677021"/>
            <a:ext cx="838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i="1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32" name="Text Box 8">
            <a:extLst>
              <a:ext uri="{FF2B5EF4-FFF2-40B4-BE49-F238E27FC236}">
                <a16:creationId xmlns:a16="http://schemas.microsoft.com/office/drawing/2014/main" xmlns="" id="{97EF6CE4-D20D-4242-A30C-FFFC28459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0045" y="2669083"/>
            <a:ext cx="106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i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</a:p>
        </p:txBody>
      </p:sp>
      <p:sp>
        <p:nvSpPr>
          <p:cNvPr id="33" name="Line 9">
            <a:extLst>
              <a:ext uri="{FF2B5EF4-FFF2-40B4-BE49-F238E27FC236}">
                <a16:creationId xmlns:a16="http://schemas.microsoft.com/office/drawing/2014/main" xmlns="" id="{0CE7E894-0219-4173-B866-324474DBD1D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1354" y="3148013"/>
            <a:ext cx="2895600" cy="0"/>
          </a:xfrm>
          <a:prstGeom prst="line">
            <a:avLst/>
          </a:prstGeom>
          <a:noFill/>
          <a:ln w="5715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Rectangle 11">
            <a:extLst>
              <a:ext uri="{FF2B5EF4-FFF2-40B4-BE49-F238E27FC236}">
                <a16:creationId xmlns:a16="http://schemas.microsoft.com/office/drawing/2014/main" xmlns="" id="{9DE96184-6D5D-436B-B80E-DB889A5D9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954" y="2628900"/>
            <a:ext cx="3746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6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6" name="Line 12">
            <a:extLst>
              <a:ext uri="{FF2B5EF4-FFF2-40B4-BE49-F238E27FC236}">
                <a16:creationId xmlns:a16="http://schemas.microsoft.com/office/drawing/2014/main" xmlns="" id="{01CF6689-2FF7-4460-BB95-BAC18D6631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1354" y="4192588"/>
            <a:ext cx="2971800" cy="0"/>
          </a:xfrm>
          <a:prstGeom prst="line">
            <a:avLst/>
          </a:prstGeom>
          <a:noFill/>
          <a:ln w="5715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Rectangle 13">
            <a:extLst>
              <a:ext uri="{FF2B5EF4-FFF2-40B4-BE49-F238E27FC236}">
                <a16:creationId xmlns:a16="http://schemas.microsoft.com/office/drawing/2014/main" xmlns="" id="{B6CFA4CD-50E6-41AD-A417-BDF0B710C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7144" y="3573463"/>
            <a:ext cx="4127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7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8" name="Rectangle 14">
            <a:extLst>
              <a:ext uri="{FF2B5EF4-FFF2-40B4-BE49-F238E27FC236}">
                <a16:creationId xmlns:a16="http://schemas.microsoft.com/office/drawing/2014/main" xmlns="" id="{69E00363-5DAA-4634-A674-69C3BEBDC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2529" y="3573463"/>
            <a:ext cx="13716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7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9" name="Text Box 16">
            <a:extLst>
              <a:ext uri="{FF2B5EF4-FFF2-40B4-BE49-F238E27FC236}">
                <a16:creationId xmlns:a16="http://schemas.microsoft.com/office/drawing/2014/main" xmlns="" id="{8E9FC58E-A68D-4CA6-96E3-3A76217E4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0817" y="4797425"/>
            <a:ext cx="32035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kumimoji="1" lang="en-US" altLang="zh-CN" sz="4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kumimoji="1" lang="en-US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∥ </a:t>
            </a:r>
            <a:r>
              <a:rPr kumimoji="1" lang="en-US" altLang="zh-CN" sz="4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40" name="AutoShape 17">
            <a:extLst>
              <a:ext uri="{FF2B5EF4-FFF2-40B4-BE49-F238E27FC236}">
                <a16:creationId xmlns:a16="http://schemas.microsoft.com/office/drawing/2014/main" xmlns="" id="{1252194A-78A3-4631-B768-390C40237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2754" y="5013325"/>
            <a:ext cx="1222375" cy="431800"/>
          </a:xfrm>
          <a:prstGeom prst="rightArrow">
            <a:avLst>
              <a:gd name="adj1" fmla="val 50000"/>
              <a:gd name="adj2" fmla="val 70772"/>
            </a:avLst>
          </a:prstGeom>
          <a:solidFill>
            <a:srgbClr val="FFF600"/>
          </a:solidFill>
          <a:ln w="38100" cap="sq">
            <a:solidFill>
              <a:schemeClr val="tx1">
                <a:lumMod val="95000"/>
                <a:lumOff val="5000"/>
              </a:schemeClr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endParaRPr lang="zh-CN" altLang="en-US" dirty="0"/>
          </a:p>
        </p:txBody>
      </p:sp>
      <p:grpSp>
        <p:nvGrpSpPr>
          <p:cNvPr id="41" name="Group 28">
            <a:extLst>
              <a:ext uri="{FF2B5EF4-FFF2-40B4-BE49-F238E27FC236}">
                <a16:creationId xmlns:a16="http://schemas.microsoft.com/office/drawing/2014/main" xmlns="" id="{6ABDD66E-29CF-42D0-B227-6811816977C9}"/>
              </a:ext>
            </a:extLst>
          </p:cNvPr>
          <p:cNvGrpSpPr>
            <a:grpSpLocks/>
          </p:cNvGrpSpPr>
          <p:nvPr/>
        </p:nvGrpSpPr>
        <p:grpSpPr bwMode="auto">
          <a:xfrm>
            <a:off x="5195356" y="3269446"/>
            <a:ext cx="4319588" cy="641350"/>
            <a:chOff x="2744" y="1888"/>
            <a:chExt cx="2721" cy="404"/>
          </a:xfrm>
        </p:grpSpPr>
        <p:sp>
          <p:nvSpPr>
            <p:cNvPr id="42" name="Text Box 19">
              <a:extLst>
                <a:ext uri="{FF2B5EF4-FFF2-40B4-BE49-F238E27FC236}">
                  <a16:creationId xmlns:a16="http://schemas.microsoft.com/office/drawing/2014/main" xmlns="" id="{F5CE5C42-8E39-4A2A-9465-50D606E94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" y="1888"/>
              <a:ext cx="2721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</a:t>
              </a:r>
              <a:r>
                <a:rPr kumimoji="1" lang="en-US" altLang="zh-CN" sz="36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AB</a:t>
              </a:r>
              <a:r>
                <a:rPr kumimoji="1"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∥ </a:t>
              </a:r>
              <a:r>
                <a:rPr kumimoji="1" lang="en-US" altLang="zh-CN" sz="36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CD</a:t>
              </a:r>
            </a:p>
          </p:txBody>
        </p:sp>
        <p:sp>
          <p:nvSpPr>
            <p:cNvPr id="43" name="AutoShape 20">
              <a:extLst>
                <a:ext uri="{FF2B5EF4-FFF2-40B4-BE49-F238E27FC236}">
                  <a16:creationId xmlns:a16="http://schemas.microsoft.com/office/drawing/2014/main" xmlns="" id="{D5E29176-8378-425A-9016-6A14938CD3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35" y="1929"/>
              <a:ext cx="816" cy="318"/>
            </a:xfrm>
            <a:prstGeom prst="leftArrow">
              <a:avLst>
                <a:gd name="adj1" fmla="val 50000"/>
                <a:gd name="adj2" fmla="val 64151"/>
              </a:avLst>
            </a:prstGeom>
            <a:solidFill>
              <a:srgbClr val="FFF600"/>
            </a:solidFill>
            <a:ln w="38100" cap="sq">
              <a:solidFill>
                <a:schemeClr val="tx1">
                  <a:lumMod val="95000"/>
                  <a:lumOff val="5000"/>
                </a:schemeClr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endParaRPr lang="zh-CN" altLang="en-US" dirty="0"/>
            </a:p>
          </p:txBody>
        </p:sp>
      </p:grpSp>
      <p:grpSp>
        <p:nvGrpSpPr>
          <p:cNvPr id="44" name="Group 21">
            <a:extLst>
              <a:ext uri="{FF2B5EF4-FFF2-40B4-BE49-F238E27FC236}">
                <a16:creationId xmlns:a16="http://schemas.microsoft.com/office/drawing/2014/main" xmlns="" id="{CA9C7EFB-5065-49BE-B48A-E3165578190F}"/>
              </a:ext>
            </a:extLst>
          </p:cNvPr>
          <p:cNvGrpSpPr>
            <a:grpSpLocks/>
          </p:cNvGrpSpPr>
          <p:nvPr/>
        </p:nvGrpSpPr>
        <p:grpSpPr bwMode="auto">
          <a:xfrm>
            <a:off x="1610691" y="4330700"/>
            <a:ext cx="3225800" cy="1574800"/>
            <a:chOff x="2864" y="2320"/>
            <a:chExt cx="2032" cy="992"/>
          </a:xfrm>
        </p:grpSpPr>
        <p:sp>
          <p:nvSpPr>
            <p:cNvPr id="45" name="Line 22">
              <a:extLst>
                <a:ext uri="{FF2B5EF4-FFF2-40B4-BE49-F238E27FC236}">
                  <a16:creationId xmlns:a16="http://schemas.microsoft.com/office/drawing/2014/main" xmlns="" id="{81000F96-1F74-43E0-BDD3-97EB6F7FBF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0" y="2688"/>
              <a:ext cx="168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dirty="0"/>
            </a:p>
          </p:txBody>
        </p:sp>
        <p:sp>
          <p:nvSpPr>
            <p:cNvPr id="46" name="Line 23">
              <a:extLst>
                <a:ext uri="{FF2B5EF4-FFF2-40B4-BE49-F238E27FC236}">
                  <a16:creationId xmlns:a16="http://schemas.microsoft.com/office/drawing/2014/main" xmlns="" id="{B36B3892-B3E5-400B-BBE7-9AAA45219F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6" y="3074"/>
              <a:ext cx="168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7" name="Text Box 24">
              <a:extLst>
                <a:ext uri="{FF2B5EF4-FFF2-40B4-BE49-F238E27FC236}">
                  <a16:creationId xmlns:a16="http://schemas.microsoft.com/office/drawing/2014/main" xmlns="" id="{9AE4BBCC-6FCC-4801-9710-2E7EBE89DB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" y="2320"/>
              <a:ext cx="452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r>
                <a:rPr kumimoji="1" lang="en-US" altLang="zh-CN" sz="54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48" name="Text Box 25">
              <a:extLst>
                <a:ext uri="{FF2B5EF4-FFF2-40B4-BE49-F238E27FC236}">
                  <a16:creationId xmlns:a16="http://schemas.microsoft.com/office/drawing/2014/main" xmlns="" id="{D9F511AD-E4D3-4C45-AE7C-F8BB0ACB21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1" y="2736"/>
              <a:ext cx="332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r>
                <a:rPr kumimoji="1" lang="en-US" altLang="zh-CN" sz="54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</p:grpSp>
      <p:sp>
        <p:nvSpPr>
          <p:cNvPr id="49" name="Rectangle 11">
            <a:extLst>
              <a:ext uri="{FF2B5EF4-FFF2-40B4-BE49-F238E27FC236}">
                <a16:creationId xmlns:a16="http://schemas.microsoft.com/office/drawing/2014/main" xmlns="" id="{A8175732-ECB6-41D7-BC73-9AC4A6B68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0674" y="2629292"/>
            <a:ext cx="3746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6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·</a:t>
            </a:r>
          </a:p>
        </p:txBody>
      </p:sp>
    </p:spTree>
    <p:extLst>
      <p:ext uri="{BB962C8B-B14F-4D97-AF65-F5344CB8AC3E}">
        <p14:creationId xmlns:p14="http://schemas.microsoft.com/office/powerpoint/2010/main" val="33010225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/>
      <p:bldP spid="29" grpId="0"/>
      <p:bldP spid="30" grpId="0"/>
      <p:bldP spid="31" grpId="0"/>
      <p:bldP spid="32" grpId="0"/>
      <p:bldP spid="33" grpId="0" animBg="1"/>
      <p:bldP spid="35" grpId="0"/>
      <p:bldP spid="36" grpId="0" animBg="1"/>
      <p:bldP spid="37" grpId="0"/>
      <p:bldP spid="38" grpId="0"/>
      <p:bldP spid="39" grpId="0"/>
      <p:bldP spid="40" grpId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E7C3FB-8FCA-4121-B3AE-E20EAE2E0470}"/>
              </a:ext>
            </a:extLst>
          </p:cNvPr>
          <p:cNvSpPr/>
          <p:nvPr/>
        </p:nvSpPr>
        <p:spPr>
          <a:xfrm>
            <a:off x="79175" y="930874"/>
            <a:ext cx="104695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日常生活中还有哪些实物给我们以平行线的形象？ 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936734E5-9CE0-4B05-A32E-3053F3EEA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752" y="2027929"/>
            <a:ext cx="4038600" cy="2133600"/>
          </a:xfrm>
          <a:prstGeom prst="rect">
            <a:avLst/>
          </a:prstGeom>
          <a:solidFill>
            <a:schemeClr val="tx2"/>
          </a:solidFill>
          <a:ln w="76200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algn="ctr" eaLnBrk="1" hangingPunct="1"/>
            <a:endParaRPr kumimoji="1" lang="zh-CN" altLang="zh-CN" sz="2400">
              <a:solidFill>
                <a:srgbClr val="FFCC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xmlns="" id="{AD902EB6-D5BA-4A59-9345-0049D8172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152" y="2485129"/>
            <a:ext cx="3001963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zh-CN" altLang="en-US" sz="66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黑 板</a:t>
            </a:r>
          </a:p>
        </p:txBody>
      </p:sp>
      <p:sp>
        <p:nvSpPr>
          <p:cNvPr id="11" name="Line 5">
            <a:extLst>
              <a:ext uri="{FF2B5EF4-FFF2-40B4-BE49-F238E27FC236}">
                <a16:creationId xmlns:a16="http://schemas.microsoft.com/office/drawing/2014/main" xmlns="" id="{AA6B5792-78DF-4D51-B794-83E1F011B84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1552" y="2027929"/>
            <a:ext cx="853440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6">
            <a:extLst>
              <a:ext uri="{FF2B5EF4-FFF2-40B4-BE49-F238E27FC236}">
                <a16:creationId xmlns:a16="http://schemas.microsoft.com/office/drawing/2014/main" xmlns="" id="{59D3FFDD-BEF2-4449-8D11-DC457DC9AF5A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5352" y="4161529"/>
            <a:ext cx="861060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xmlns="" id="{855527B8-03A0-4E28-951C-1E65446DB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290" y="1261167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kumimoji="1" lang="zh-CN" altLang="zh-CN" sz="240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31438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E7C3FB-8FCA-4121-B3AE-E20EAE2E0470}"/>
              </a:ext>
            </a:extLst>
          </p:cNvPr>
          <p:cNvSpPr/>
          <p:nvPr/>
        </p:nvSpPr>
        <p:spPr>
          <a:xfrm>
            <a:off x="79175" y="930874"/>
            <a:ext cx="104695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日常生活中还有哪些实物给我们以平行线的形象？ 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xmlns="" id="{855527B8-03A0-4E28-951C-1E65446DB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7362" y="1354369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kumimoji="1" lang="zh-CN" altLang="zh-CN" sz="240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xmlns="" id="{D56F16B3-49B1-4377-B18E-9AA549AB1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210" y="2480802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kumimoji="1" lang="zh-CN" altLang="zh-CN" sz="3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47C5DC2A-BC2C-4BEA-BC3B-5C1067D1B0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4" y="1752048"/>
            <a:ext cx="4630912" cy="410828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73E535E1-43F3-48F5-A423-DB22DB8E51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620" y="1766260"/>
            <a:ext cx="6024952" cy="409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707466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3AD3E242-B493-40F9-9FDD-C66511C81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758" y="1813383"/>
            <a:ext cx="101764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4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同一平面内的两条直线的位置关系有几种？</a:t>
            </a:r>
          </a:p>
        </p:txBody>
      </p:sp>
      <p:sp>
        <p:nvSpPr>
          <p:cNvPr id="9" name="WordArt 5">
            <a:extLst>
              <a:ext uri="{FF2B5EF4-FFF2-40B4-BE49-F238E27FC236}">
                <a16:creationId xmlns:a16="http://schemas.microsoft.com/office/drawing/2014/main" xmlns="" id="{16C86405-6BA7-492E-9E82-93F86D44B76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07369" y="934611"/>
            <a:ext cx="1512168" cy="1128369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algn="ctr"/>
            <a:r>
              <a:rPr lang="zh-CN" altLang="en-US" sz="28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思考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282A481A-D5E8-42F2-8081-8CAA7EE41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0357" y="2818066"/>
            <a:ext cx="32766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algn="just" eaLnBrk="1" hangingPunct="1"/>
            <a:r>
              <a:rPr lang="zh-CN" altLang="en-US" sz="4400" b="1" dirty="0">
                <a:solidFill>
                  <a:srgbClr val="FF0000"/>
                </a:solidFill>
                <a:ea typeface="微软雅黑" panose="020B0503020204020204" pitchFamily="34" charset="-122"/>
              </a:rPr>
              <a:t>相交或平行</a:t>
            </a:r>
          </a:p>
        </p:txBody>
      </p:sp>
    </p:spTree>
    <p:extLst>
      <p:ext uri="{BB962C8B-B14F-4D97-AF65-F5344CB8AC3E}">
        <p14:creationId xmlns:p14="http://schemas.microsoft.com/office/powerpoint/2010/main" val="1950010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BAEF673-8443-4830-A4AF-BB2389CC0DE1}"/>
              </a:ext>
            </a:extLst>
          </p:cNvPr>
          <p:cNvSpPr/>
          <p:nvPr/>
        </p:nvSpPr>
        <p:spPr>
          <a:xfrm>
            <a:off x="4295800" y="885276"/>
            <a:ext cx="32624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平行线画法</a:t>
            </a:r>
          </a:p>
        </p:txBody>
      </p:sp>
      <p:pic>
        <p:nvPicPr>
          <p:cNvPr id="121" name="Picture 2">
            <a:extLst>
              <a:ext uri="{FF2B5EF4-FFF2-40B4-BE49-F238E27FC236}">
                <a16:creationId xmlns:a16="http://schemas.microsoft.com/office/drawing/2014/main" xmlns="" id="{CB0881F9-28A2-41E2-AED9-07CE93E6C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59" b="98085" l="97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40540">
            <a:off x="5345244" y="4088878"/>
            <a:ext cx="1528114" cy="164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3">
            <a:extLst>
              <a:ext uri="{FF2B5EF4-FFF2-40B4-BE49-F238E27FC236}">
                <a16:creationId xmlns:a16="http://schemas.microsoft.com/office/drawing/2014/main" xmlns="" id="{1A69B5C3-7057-452B-A17C-D0E4A48ED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90" b="86325" l="9961" r="89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129" y="5660907"/>
            <a:ext cx="988371" cy="790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直接连接符 122">
            <a:extLst>
              <a:ext uri="{FF2B5EF4-FFF2-40B4-BE49-F238E27FC236}">
                <a16:creationId xmlns:a16="http://schemas.microsoft.com/office/drawing/2014/main" xmlns="" id="{6B0B3DF5-9E09-4D2F-8C4B-390A2F8C10BC}"/>
              </a:ext>
            </a:extLst>
          </p:cNvPr>
          <p:cNvCxnSpPr/>
          <p:nvPr/>
        </p:nvCxnSpPr>
        <p:spPr>
          <a:xfrm>
            <a:off x="3823828" y="4725144"/>
            <a:ext cx="381041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/>
        </p:spPr>
      </p:cxnSp>
      <p:cxnSp>
        <p:nvCxnSpPr>
          <p:cNvPr id="124" name="直接连接符 123">
            <a:extLst>
              <a:ext uri="{FF2B5EF4-FFF2-40B4-BE49-F238E27FC236}">
                <a16:creationId xmlns:a16="http://schemas.microsoft.com/office/drawing/2014/main" xmlns="" id="{18B9DBB0-E9D7-4772-BDD1-84347B590FBE}"/>
              </a:ext>
            </a:extLst>
          </p:cNvPr>
          <p:cNvCxnSpPr/>
          <p:nvPr/>
        </p:nvCxnSpPr>
        <p:spPr>
          <a:xfrm>
            <a:off x="3024120" y="3542918"/>
            <a:ext cx="381041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/>
        </p:spPr>
      </p:cxnSp>
      <p:pic>
        <p:nvPicPr>
          <p:cNvPr id="125" name="Picture 2">
            <a:extLst>
              <a:ext uri="{FF2B5EF4-FFF2-40B4-BE49-F238E27FC236}">
                <a16:creationId xmlns:a16="http://schemas.microsoft.com/office/drawing/2014/main" xmlns="" id="{4B99E191-A47F-4E0A-BBA7-C43001C1D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04" b="89951" l="5573" r="967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82577" y="2247189"/>
            <a:ext cx="4199085" cy="1908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6" name="直接连接符 125">
            <a:extLst>
              <a:ext uri="{FF2B5EF4-FFF2-40B4-BE49-F238E27FC236}">
                <a16:creationId xmlns:a16="http://schemas.microsoft.com/office/drawing/2014/main" xmlns="" id="{66041B1A-875B-4569-9DA0-DEF9CBA42EF6}"/>
              </a:ext>
            </a:extLst>
          </p:cNvPr>
          <p:cNvCxnSpPr/>
          <p:nvPr/>
        </p:nvCxnSpPr>
        <p:spPr>
          <a:xfrm>
            <a:off x="3279514" y="3253234"/>
            <a:ext cx="3166268" cy="2384809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/>
        </p:spPr>
      </p:cxnSp>
      <p:grpSp>
        <p:nvGrpSpPr>
          <p:cNvPr id="127" name="组合 126">
            <a:extLst>
              <a:ext uri="{FF2B5EF4-FFF2-40B4-BE49-F238E27FC236}">
                <a16:creationId xmlns:a16="http://schemas.microsoft.com/office/drawing/2014/main" xmlns="" id="{9281C263-0DD0-4A7C-98A7-0D397983A694}"/>
              </a:ext>
            </a:extLst>
          </p:cNvPr>
          <p:cNvGrpSpPr/>
          <p:nvPr/>
        </p:nvGrpSpPr>
        <p:grpSpPr>
          <a:xfrm>
            <a:off x="5285171" y="4734148"/>
            <a:ext cx="1819275" cy="879475"/>
            <a:chOff x="2661132" y="5465464"/>
            <a:chExt cx="1819275" cy="879475"/>
          </a:xfrm>
        </p:grpSpPr>
        <p:sp>
          <p:nvSpPr>
            <p:cNvPr id="128" name="任意多边形 17">
              <a:extLst>
                <a:ext uri="{FF2B5EF4-FFF2-40B4-BE49-F238E27FC236}">
                  <a16:creationId xmlns:a16="http://schemas.microsoft.com/office/drawing/2014/main" xmlns="" id="{7954F1C5-AEEC-43AB-A679-692AFDC9D6E7}"/>
                </a:ext>
              </a:extLst>
            </p:cNvPr>
            <p:cNvSpPr/>
            <p:nvPr/>
          </p:nvSpPr>
          <p:spPr>
            <a:xfrm>
              <a:off x="2661132" y="5465464"/>
              <a:ext cx="1819275" cy="879475"/>
            </a:xfrm>
            <a:custGeom>
              <a:avLst/>
              <a:gdLst>
                <a:gd name="connsiteX0" fmla="*/ 0 w 1819275"/>
                <a:gd name="connsiteY0" fmla="*/ 3175 h 879475"/>
                <a:gd name="connsiteX1" fmla="*/ 1152525 w 1819275"/>
                <a:gd name="connsiteY1" fmla="*/ 879475 h 879475"/>
                <a:gd name="connsiteX2" fmla="*/ 1819275 w 1819275"/>
                <a:gd name="connsiteY2" fmla="*/ 0 h 879475"/>
                <a:gd name="connsiteX3" fmla="*/ 0 w 1819275"/>
                <a:gd name="connsiteY3" fmla="*/ 3175 h 879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9275" h="879475">
                  <a:moveTo>
                    <a:pt x="0" y="3175"/>
                  </a:moveTo>
                  <a:lnTo>
                    <a:pt x="1152525" y="879475"/>
                  </a:lnTo>
                  <a:lnTo>
                    <a:pt x="181927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66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129" name="任意多边形 25">
              <a:extLst>
                <a:ext uri="{FF2B5EF4-FFF2-40B4-BE49-F238E27FC236}">
                  <a16:creationId xmlns:a16="http://schemas.microsoft.com/office/drawing/2014/main" xmlns="" id="{7F0BD8BD-7790-4484-A0CE-5DDACD37F946}"/>
                </a:ext>
              </a:extLst>
            </p:cNvPr>
            <p:cNvSpPr/>
            <p:nvPr/>
          </p:nvSpPr>
          <p:spPr>
            <a:xfrm>
              <a:off x="3298825" y="5676900"/>
              <a:ext cx="822325" cy="403225"/>
            </a:xfrm>
            <a:custGeom>
              <a:avLst/>
              <a:gdLst>
                <a:gd name="connsiteX0" fmla="*/ 0 w 822325"/>
                <a:gd name="connsiteY0" fmla="*/ 3175 h 403225"/>
                <a:gd name="connsiteX1" fmla="*/ 514350 w 822325"/>
                <a:gd name="connsiteY1" fmla="*/ 403225 h 403225"/>
                <a:gd name="connsiteX2" fmla="*/ 822325 w 822325"/>
                <a:gd name="connsiteY2" fmla="*/ 0 h 403225"/>
                <a:gd name="connsiteX3" fmla="*/ 0 w 822325"/>
                <a:gd name="connsiteY3" fmla="*/ 3175 h 40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325" h="403225">
                  <a:moveTo>
                    <a:pt x="0" y="3175"/>
                  </a:moveTo>
                  <a:lnTo>
                    <a:pt x="514350" y="403225"/>
                  </a:lnTo>
                  <a:lnTo>
                    <a:pt x="82232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</p:grpSp>
      <p:sp>
        <p:nvSpPr>
          <p:cNvPr id="130" name="TextBox 37">
            <a:extLst>
              <a:ext uri="{FF2B5EF4-FFF2-40B4-BE49-F238E27FC236}">
                <a16:creationId xmlns:a16="http://schemas.microsoft.com/office/drawing/2014/main" xmlns="" id="{09F39158-49B0-4968-82FF-8909B9CE9AA2}"/>
              </a:ext>
            </a:extLst>
          </p:cNvPr>
          <p:cNvSpPr txBox="1"/>
          <p:nvPr/>
        </p:nvSpPr>
        <p:spPr>
          <a:xfrm>
            <a:off x="2753545" y="3232026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C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31" name="TextBox 38">
            <a:extLst>
              <a:ext uri="{FF2B5EF4-FFF2-40B4-BE49-F238E27FC236}">
                <a16:creationId xmlns:a16="http://schemas.microsoft.com/office/drawing/2014/main" xmlns="" id="{35B026AF-1607-4768-BDCC-1CE6CB87B1AD}"/>
              </a:ext>
            </a:extLst>
          </p:cNvPr>
          <p:cNvSpPr txBox="1"/>
          <p:nvPr/>
        </p:nvSpPr>
        <p:spPr>
          <a:xfrm>
            <a:off x="3056394" y="2835321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32" name="TextBox 39">
            <a:extLst>
              <a:ext uri="{FF2B5EF4-FFF2-40B4-BE49-F238E27FC236}">
                <a16:creationId xmlns:a16="http://schemas.microsoft.com/office/drawing/2014/main" xmlns="" id="{883A3D33-08FE-4164-92BF-90D472D5AAE9}"/>
              </a:ext>
            </a:extLst>
          </p:cNvPr>
          <p:cNvSpPr txBox="1"/>
          <p:nvPr/>
        </p:nvSpPr>
        <p:spPr>
          <a:xfrm>
            <a:off x="3545633" y="4418062"/>
            <a:ext cx="566227" cy="5043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A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33" name="TextBox 40">
            <a:extLst>
              <a:ext uri="{FF2B5EF4-FFF2-40B4-BE49-F238E27FC236}">
                <a16:creationId xmlns:a16="http://schemas.microsoft.com/office/drawing/2014/main" xmlns="" id="{98FC6B48-469F-48E1-BE76-8561625F13F6}"/>
              </a:ext>
            </a:extLst>
          </p:cNvPr>
          <p:cNvSpPr txBox="1"/>
          <p:nvPr/>
        </p:nvSpPr>
        <p:spPr>
          <a:xfrm>
            <a:off x="7567605" y="4408224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B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34" name="TextBox 41">
            <a:extLst>
              <a:ext uri="{FF2B5EF4-FFF2-40B4-BE49-F238E27FC236}">
                <a16:creationId xmlns:a16="http://schemas.microsoft.com/office/drawing/2014/main" xmlns="" id="{D8559587-C435-41DC-96D6-A307243CC6E9}"/>
              </a:ext>
            </a:extLst>
          </p:cNvPr>
          <p:cNvSpPr txBox="1"/>
          <p:nvPr/>
        </p:nvSpPr>
        <p:spPr>
          <a:xfrm>
            <a:off x="6344108" y="5485855"/>
            <a:ext cx="566227" cy="5043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F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35" name="TextBox 42">
            <a:extLst>
              <a:ext uri="{FF2B5EF4-FFF2-40B4-BE49-F238E27FC236}">
                <a16:creationId xmlns:a16="http://schemas.microsoft.com/office/drawing/2014/main" xmlns="" id="{E707ABC9-1805-4C33-8E69-E95E89953D03}"/>
              </a:ext>
            </a:extLst>
          </p:cNvPr>
          <p:cNvSpPr txBox="1"/>
          <p:nvPr/>
        </p:nvSpPr>
        <p:spPr>
          <a:xfrm>
            <a:off x="6771135" y="3212663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D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grpSp>
        <p:nvGrpSpPr>
          <p:cNvPr id="136" name="组合 135">
            <a:extLst>
              <a:ext uri="{FF2B5EF4-FFF2-40B4-BE49-F238E27FC236}">
                <a16:creationId xmlns:a16="http://schemas.microsoft.com/office/drawing/2014/main" xmlns="" id="{8B321847-7D42-490B-9E53-CB5FC2BA467C}"/>
              </a:ext>
            </a:extLst>
          </p:cNvPr>
          <p:cNvGrpSpPr/>
          <p:nvPr/>
        </p:nvGrpSpPr>
        <p:grpSpPr>
          <a:xfrm>
            <a:off x="3719053" y="3559299"/>
            <a:ext cx="1819275" cy="879475"/>
            <a:chOff x="2661132" y="5465464"/>
            <a:chExt cx="1819275" cy="879475"/>
          </a:xfrm>
        </p:grpSpPr>
        <p:sp>
          <p:nvSpPr>
            <p:cNvPr id="137" name="任意多边形 44">
              <a:extLst>
                <a:ext uri="{FF2B5EF4-FFF2-40B4-BE49-F238E27FC236}">
                  <a16:creationId xmlns:a16="http://schemas.microsoft.com/office/drawing/2014/main" xmlns="" id="{19E7D77B-0C58-40B4-BFF9-B30DF2E02067}"/>
                </a:ext>
              </a:extLst>
            </p:cNvPr>
            <p:cNvSpPr/>
            <p:nvPr/>
          </p:nvSpPr>
          <p:spPr>
            <a:xfrm>
              <a:off x="2661132" y="5465464"/>
              <a:ext cx="1819275" cy="879475"/>
            </a:xfrm>
            <a:custGeom>
              <a:avLst/>
              <a:gdLst>
                <a:gd name="connsiteX0" fmla="*/ 0 w 1819275"/>
                <a:gd name="connsiteY0" fmla="*/ 3175 h 879475"/>
                <a:gd name="connsiteX1" fmla="*/ 1152525 w 1819275"/>
                <a:gd name="connsiteY1" fmla="*/ 879475 h 879475"/>
                <a:gd name="connsiteX2" fmla="*/ 1819275 w 1819275"/>
                <a:gd name="connsiteY2" fmla="*/ 0 h 879475"/>
                <a:gd name="connsiteX3" fmla="*/ 0 w 1819275"/>
                <a:gd name="connsiteY3" fmla="*/ 3175 h 879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9275" h="879475">
                  <a:moveTo>
                    <a:pt x="0" y="3175"/>
                  </a:moveTo>
                  <a:lnTo>
                    <a:pt x="1152525" y="879475"/>
                  </a:lnTo>
                  <a:lnTo>
                    <a:pt x="181927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66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138" name="任意多边形 45">
              <a:extLst>
                <a:ext uri="{FF2B5EF4-FFF2-40B4-BE49-F238E27FC236}">
                  <a16:creationId xmlns:a16="http://schemas.microsoft.com/office/drawing/2014/main" xmlns="" id="{6926C4B0-AB21-4783-ABB7-8417A04CAF5C}"/>
                </a:ext>
              </a:extLst>
            </p:cNvPr>
            <p:cNvSpPr/>
            <p:nvPr/>
          </p:nvSpPr>
          <p:spPr>
            <a:xfrm>
              <a:off x="3298825" y="5676900"/>
              <a:ext cx="822325" cy="403225"/>
            </a:xfrm>
            <a:custGeom>
              <a:avLst/>
              <a:gdLst>
                <a:gd name="connsiteX0" fmla="*/ 0 w 822325"/>
                <a:gd name="connsiteY0" fmla="*/ 3175 h 403225"/>
                <a:gd name="connsiteX1" fmla="*/ 514350 w 822325"/>
                <a:gd name="connsiteY1" fmla="*/ 403225 h 403225"/>
                <a:gd name="connsiteX2" fmla="*/ 822325 w 822325"/>
                <a:gd name="connsiteY2" fmla="*/ 0 h 403225"/>
                <a:gd name="connsiteX3" fmla="*/ 0 w 822325"/>
                <a:gd name="connsiteY3" fmla="*/ 3175 h 40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325" h="403225">
                  <a:moveTo>
                    <a:pt x="0" y="3175"/>
                  </a:moveTo>
                  <a:lnTo>
                    <a:pt x="514350" y="403225"/>
                  </a:lnTo>
                  <a:lnTo>
                    <a:pt x="82232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</p:grpSp>
      <p:sp>
        <p:nvSpPr>
          <p:cNvPr id="139" name="TextBox 31">
            <a:extLst>
              <a:ext uri="{FF2B5EF4-FFF2-40B4-BE49-F238E27FC236}">
                <a16:creationId xmlns:a16="http://schemas.microsoft.com/office/drawing/2014/main" xmlns="" id="{03C560EB-819E-461D-837B-4223EFB666F2}"/>
              </a:ext>
            </a:extLst>
          </p:cNvPr>
          <p:cNvSpPr txBox="1"/>
          <p:nvPr/>
        </p:nvSpPr>
        <p:spPr>
          <a:xfrm>
            <a:off x="411237" y="2176756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1.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放</a:t>
            </a:r>
          </a:p>
        </p:txBody>
      </p:sp>
      <p:sp>
        <p:nvSpPr>
          <p:cNvPr id="140" name="TextBox 47">
            <a:extLst>
              <a:ext uri="{FF2B5EF4-FFF2-40B4-BE49-F238E27FC236}">
                <a16:creationId xmlns:a16="http://schemas.microsoft.com/office/drawing/2014/main" xmlns="" id="{709E3E45-9ED8-4139-AF01-AA4679B80E28}"/>
              </a:ext>
            </a:extLst>
          </p:cNvPr>
          <p:cNvSpPr txBox="1"/>
          <p:nvPr/>
        </p:nvSpPr>
        <p:spPr>
          <a:xfrm>
            <a:off x="414797" y="2873559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靠</a:t>
            </a:r>
          </a:p>
        </p:txBody>
      </p:sp>
      <p:sp>
        <p:nvSpPr>
          <p:cNvPr id="141" name="TextBox 48">
            <a:extLst>
              <a:ext uri="{FF2B5EF4-FFF2-40B4-BE49-F238E27FC236}">
                <a16:creationId xmlns:a16="http://schemas.microsoft.com/office/drawing/2014/main" xmlns="" id="{C35E4568-355B-47A7-A5A5-0C890CA2BB7F}"/>
              </a:ext>
            </a:extLst>
          </p:cNvPr>
          <p:cNvSpPr txBox="1"/>
          <p:nvPr/>
        </p:nvSpPr>
        <p:spPr>
          <a:xfrm>
            <a:off x="407368" y="3521631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3.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推</a:t>
            </a:r>
          </a:p>
        </p:txBody>
      </p:sp>
      <p:sp>
        <p:nvSpPr>
          <p:cNvPr id="142" name="TextBox 49">
            <a:extLst>
              <a:ext uri="{FF2B5EF4-FFF2-40B4-BE49-F238E27FC236}">
                <a16:creationId xmlns:a16="http://schemas.microsoft.com/office/drawing/2014/main" xmlns="" id="{F30856E3-DB91-41D0-99D7-3C03DA32FEFC}"/>
              </a:ext>
            </a:extLst>
          </p:cNvPr>
          <p:cNvSpPr txBox="1"/>
          <p:nvPr/>
        </p:nvSpPr>
        <p:spPr>
          <a:xfrm>
            <a:off x="411237" y="4277416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4.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画</a:t>
            </a:r>
          </a:p>
        </p:txBody>
      </p:sp>
    </p:spTree>
    <p:extLst>
      <p:ext uri="{BB962C8B-B14F-4D97-AF65-F5344CB8AC3E}">
        <p14:creationId xmlns:p14="http://schemas.microsoft.com/office/powerpoint/2010/main" val="41975875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85185E-6 L -0.41276 0.1932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38" y="965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150000">
                                      <p:cBhvr>
                                        <p:cTn id="19" dur="19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4.81481E-6 L -0.1306 -0.171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28" y="-858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L -0.525 -0.40162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50" y="-2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461 -0.40416 L -0.21107 -0.4057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77" y="-9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8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1" grpId="0"/>
      <p:bldP spid="131" grpId="1"/>
      <p:bldP spid="132" grpId="0" animBg="1"/>
      <p:bldP spid="133" grpId="0"/>
      <p:bldP spid="134" grpId="0" animBg="1"/>
      <p:bldP spid="134" grpId="1"/>
      <p:bldP spid="135" grpId="0"/>
      <p:bldP spid="139" grpId="0"/>
      <p:bldP spid="140" grpId="0"/>
      <p:bldP spid="141" grpId="0"/>
      <p:bldP spid="1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12077</TotalTime>
  <Words>662</Words>
  <Application>Microsoft Office PowerPoint</Application>
  <PresentationFormat>自定义</PresentationFormat>
  <Paragraphs>132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Office 主题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522</cp:revision>
  <dcterms:created xsi:type="dcterms:W3CDTF">2017-03-29T03:26:00Z</dcterms:created>
  <dcterms:modified xsi:type="dcterms:W3CDTF">2020-04-23T09:54:16Z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